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321" r:id="rId3"/>
    <p:sldId id="287" r:id="rId4"/>
    <p:sldId id="316" r:id="rId5"/>
    <p:sldId id="345" r:id="rId6"/>
    <p:sldId id="346" r:id="rId7"/>
    <p:sldId id="347" r:id="rId8"/>
    <p:sldId id="349" r:id="rId9"/>
    <p:sldId id="311" r:id="rId10"/>
    <p:sldId id="306" r:id="rId11"/>
    <p:sldId id="325" r:id="rId12"/>
    <p:sldId id="350" r:id="rId13"/>
    <p:sldId id="351" r:id="rId14"/>
    <p:sldId id="352" r:id="rId15"/>
    <p:sldId id="353" r:id="rId16"/>
    <p:sldId id="293" r:id="rId17"/>
    <p:sldId id="330" r:id="rId18"/>
    <p:sldId id="331" r:id="rId19"/>
    <p:sldId id="332" r:id="rId20"/>
    <p:sldId id="326" r:id="rId21"/>
    <p:sldId id="327" r:id="rId22"/>
    <p:sldId id="328" r:id="rId23"/>
    <p:sldId id="354" r:id="rId24"/>
    <p:sldId id="334" r:id="rId25"/>
    <p:sldId id="329" r:id="rId26"/>
    <p:sldId id="341" r:id="rId27"/>
    <p:sldId id="300" r:id="rId28"/>
    <p:sldId id="301" r:id="rId29"/>
    <p:sldId id="342" r:id="rId30"/>
    <p:sldId id="356" r:id="rId31"/>
    <p:sldId id="357" r:id="rId32"/>
    <p:sldId id="355" r:id="rId33"/>
    <p:sldId id="320" r:id="rId34"/>
    <p:sldId id="308" r:id="rId35"/>
    <p:sldId id="288" r:id="rId36"/>
    <p:sldId id="344" r:id="rId37"/>
    <p:sldId id="307" r:id="rId38"/>
    <p:sldId id="267" r:id="rId39"/>
    <p:sldId id="285" r:id="rId40"/>
    <p:sldId id="284" r:id="rId41"/>
    <p:sldId id="317" r:id="rId42"/>
    <p:sldId id="262" r:id="rId43"/>
    <p:sldId id="270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000000"/>
    <a:srgbClr val="4EA202"/>
    <a:srgbClr val="339966"/>
    <a:srgbClr val="FF3300"/>
    <a:srgbClr val="D1DEF7"/>
    <a:srgbClr val="FFFFA7"/>
    <a:srgbClr val="FFFFD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7" autoAdjust="0"/>
    <p:restoredTop sz="94720" autoAdjust="0"/>
  </p:normalViewPr>
  <p:slideViewPr>
    <p:cSldViewPr>
      <p:cViewPr>
        <p:scale>
          <a:sx n="110" d="100"/>
          <a:sy n="110" d="100"/>
        </p:scale>
        <p:origin x="-8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712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524ACF8-C1B5-4541-8FF4-2F1F52314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E54B56-D6C5-4C34-9E37-E5509A1815D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A62A74-92EE-46F8-9D5D-757C752C962A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4D925F-1149-4ABF-9127-435089E25380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B968AA-623A-4375-85F5-7B5D2475EF1D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0AFB26-20A2-4B58-9696-DC7F292FADDB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6C22F1-1D18-4753-9A33-21F99F063155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F1EBDD-9686-4ADE-9DEA-82BC5C472EC2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ED9E70-984C-42B0-B3AB-C8ABD33392FC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http://www.noodletools.com/noodlebib/usersguide/index.html?n=NavigatingTheTabletop.html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B27CFB-247E-41D2-9CF3-AE52A8E60655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http://www.noodletools.com/noodlebib/usersguide/index.html?n=WhyUseAnOutline.html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E58A1D-14CD-4466-A47D-FF06F7B1BE62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F4B0F2-A120-49AF-A09E-D80674009065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E9437D-2734-451F-A948-CD94946094FE}" type="slidenum">
              <a:rPr lang="en-US" smtClean="0">
                <a:ea typeface="ＭＳ Ｐゴシック" pitchFamily="34" charset="-128"/>
              </a:rPr>
              <a:pPr/>
              <a:t>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Note: There are tutorials on notecards, tagging and other features of the Tabletop here: http://www.noodletools.com/helpdesk/index.php?action=downloads#category-3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5599B7-3394-48A5-B258-34A28A8CD818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CBADDF-1A0D-4FC8-8E68-C5D9D2C4FF10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3EC5E3-8C66-436F-97E0-FB07E44EA129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1BC8CF-5358-4FB8-ACDA-3B0213554C9C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331702-1FA3-4B08-8583-6975C7EC26E5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http://www.noodletools.com/noodlebib/usersguide/index.html?n=Overview2.html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965B1F-B570-4562-AE31-AAFE4E9C8C5F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15A082-4343-4319-BF35-278296FF9777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3FA6DD-390B-4492-92BC-695BE7B3D157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http://www.noodletools.com/noodlebib/usersguide/index.html?n=Overview2.html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157603-739F-4E04-9E02-0526E26E821A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Your question, teacher assignments, student collaborators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0AE415-13B2-499E-AD9E-8CB56F460357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Your question, teacher assignments, student collaborators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D926B2-8DBD-45B3-A090-2E4EB83AB8D6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Your question, teacher assignments, student collaborators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2165C6-A457-4AEB-A6D2-8B706C036E93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Your question, teacher assignments, student collaborators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027092-3CF3-4EA1-9C88-4160D98C44D3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Your question, teacher assignments, student collaborators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D48306-ADEF-4C64-B0A2-EB367713BBB8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http://www.noodletools.com/noodlebib/usersguide/index.html?n=CreatingANotecard.html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26623F-11FB-4F24-874A-5DAF6C6F959B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6FE26-B1D8-4BD7-AB81-2C3AB0917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7222D-9B33-44BB-BB30-D497167CB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17526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76200"/>
            <a:ext cx="51054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F6FA9-B6CF-494A-BE16-26F8A63B8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61955-4077-4E81-BF54-4F5DB31F3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5E65F-FE56-4681-97AC-4C07A4EA9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600200"/>
            <a:ext cx="2933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2933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665BC-E058-464E-9C12-FE960EF37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0DC87-0693-4230-A863-84BABD855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72C2A-B399-4E92-966B-9EC232C1E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AE31A-C84E-403B-9E71-4A42DE717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B1924-CE8C-4016-8AB4-2FEF879FE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B3A36-45BD-4A67-8AED-9AF898E4F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762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600200"/>
            <a:ext cx="6019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08CE93B-1023-4562-A8B9-8A1B4EEB3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NoodleTools </a:t>
            </a:r>
            <a:br>
              <a:rPr lang="en-US" sz="4400" smtClean="0"/>
            </a:br>
            <a:r>
              <a:rPr lang="en-US" smtClean="0"/>
              <a:t>Helps you stay organized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Taking notes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30175"/>
            <a:ext cx="9144000" cy="704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5157788" y="66675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Source</a:t>
            </a:r>
            <a:endParaRPr lang="en-US" b="1">
              <a:solidFill>
                <a:srgbClr val="339966"/>
              </a:solidFill>
            </a:endParaRP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4735513" y="129540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Notes</a:t>
            </a:r>
            <a:endParaRPr lang="en-US" b="1">
              <a:solidFill>
                <a:srgbClr val="339966"/>
              </a:solidFill>
            </a:endParaRPr>
          </a:p>
        </p:txBody>
      </p:sp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1752600" y="5664200"/>
            <a:ext cx="5410200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Everything stays linked</a:t>
            </a:r>
          </a:p>
        </p:txBody>
      </p:sp>
      <p:sp>
        <p:nvSpPr>
          <p:cNvPr id="8" name="Double Bracket 7"/>
          <p:cNvSpPr/>
          <p:nvPr/>
        </p:nvSpPr>
        <p:spPr>
          <a:xfrm>
            <a:off x="304800" y="76200"/>
            <a:ext cx="8305800" cy="5638800"/>
          </a:xfrm>
          <a:prstGeom prst="bracketPair">
            <a:avLst/>
          </a:prstGeom>
          <a:ln w="38100">
            <a:solidFill>
              <a:srgbClr val="FF33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676650" y="502920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Feedback</a:t>
            </a:r>
            <a:endParaRPr lang="en-US" b="1">
              <a:solidFill>
                <a:srgbClr val="3399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9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Oval 1"/>
          <p:cNvSpPr/>
          <p:nvPr/>
        </p:nvSpPr>
        <p:spPr>
          <a:xfrm>
            <a:off x="4953000" y="76200"/>
            <a:ext cx="1143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71500" y="5873750"/>
            <a:ext cx="8001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defRPr/>
            </a:pPr>
            <a:r>
              <a:rPr lang="en-US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Go to the tabletop to see all your notecards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9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2400" y="5873750"/>
            <a:ext cx="8915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defRPr/>
            </a:pPr>
            <a:r>
              <a:rPr lang="en-US" sz="3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Check the bird’s eye view for out-of-sight notecards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990600" y="1981200"/>
            <a:ext cx="1524000" cy="289560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063"/>
            <a:ext cx="9144000" cy="673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57300" y="106363"/>
            <a:ext cx="6629400" cy="57943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defRPr/>
            </a:pPr>
            <a:r>
              <a:rPr lang="en-US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notecard is an organizer for ideas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1828800"/>
            <a:ext cx="3581400" cy="1981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Copy and paste here</a:t>
            </a:r>
            <a:r>
              <a:rPr lang="en-US" sz="1800" dirty="0" smtClean="0">
                <a:solidFill>
                  <a:schemeClr val="folHlink"/>
                </a:solidFill>
              </a:rPr>
              <a:t/>
            </a:r>
            <a:br>
              <a:rPr lang="en-US" sz="1800" dirty="0" smtClean="0">
                <a:solidFill>
                  <a:schemeClr val="folHlink"/>
                </a:solidFill>
              </a:rPr>
            </a:br>
            <a:endParaRPr lang="en-US" sz="1800" dirty="0" smtClean="0">
              <a:solidFill>
                <a:schemeClr val="folHlink"/>
              </a:solidFill>
            </a:endParaRPr>
          </a:p>
          <a:p>
            <a:pPr marL="231775" indent="-231775" eaLnBrk="1" hangingPunct="1">
              <a:defRPr/>
            </a:pPr>
            <a:r>
              <a:rPr lang="en-US" sz="1400" dirty="0" smtClean="0"/>
              <a:t>Capture the author’s words and images</a:t>
            </a:r>
          </a:p>
          <a:p>
            <a:pPr marL="231775" indent="-231775" eaLnBrk="1" hangingPunct="1">
              <a:defRPr/>
            </a:pPr>
            <a:r>
              <a:rPr lang="en-US" sz="1400" dirty="0" smtClean="0"/>
              <a:t>Get quotes and attribution right</a:t>
            </a:r>
          </a:p>
          <a:p>
            <a:pPr marL="231775" indent="-231775" eaLnBrk="1" hangingPunct="1">
              <a:defRPr/>
            </a:pPr>
            <a:r>
              <a:rPr lang="en-US" sz="1400" dirty="0" smtClean="0"/>
              <a:t>Mark up the quote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063"/>
            <a:ext cx="9144000" cy="673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828800" y="106363"/>
            <a:ext cx="4876800" cy="57943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defRPr/>
            </a:pPr>
            <a:r>
              <a:rPr lang="en-US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Paraphrase or summarize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105400" y="2668588"/>
            <a:ext cx="3352800" cy="1524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Paraphrase here</a:t>
            </a:r>
          </a:p>
          <a:p>
            <a:pPr marL="231775" indent="-231775" eaLnBrk="1" hangingPunct="1">
              <a:defRPr/>
            </a:pPr>
            <a:r>
              <a:rPr lang="en-US" sz="1400" dirty="0" smtClean="0"/>
              <a:t>Explain it to yourself</a:t>
            </a:r>
          </a:p>
          <a:p>
            <a:pPr marL="231775" indent="-231775" eaLnBrk="1" hangingPunct="1">
              <a:defRPr/>
            </a:pPr>
            <a:r>
              <a:rPr lang="en-US" sz="1400" dirty="0" smtClean="0"/>
              <a:t>In words you understand</a:t>
            </a:r>
          </a:p>
          <a:p>
            <a:pPr marL="231775" indent="-231775" eaLnBrk="1" hangingPunct="1">
              <a:defRPr/>
            </a:pPr>
            <a:r>
              <a:rPr lang="en-US" sz="1400" dirty="0" smtClean="0"/>
              <a:t>Look back at the quote – got it all?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063"/>
            <a:ext cx="9144000" cy="673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590800" y="4953000"/>
            <a:ext cx="3624263" cy="121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Original thinking here</a:t>
            </a:r>
          </a:p>
          <a:p>
            <a:pPr marL="231775" indent="-231775" eaLnBrk="1" hangingPunct="1">
              <a:defRPr/>
            </a:pPr>
            <a:r>
              <a:rPr lang="en-US" sz="1400" dirty="0" smtClean="0"/>
              <a:t>What do you wonder?</a:t>
            </a:r>
          </a:p>
          <a:p>
            <a:pPr marL="231775" indent="-231775" eaLnBrk="1" hangingPunct="1">
              <a:defRPr/>
            </a:pPr>
            <a:r>
              <a:rPr lang="en-US" sz="1400" dirty="0" smtClean="0"/>
              <a:t>How does this fit with what you know?</a:t>
            </a:r>
          </a:p>
          <a:p>
            <a:pPr marL="231775" indent="-231775" eaLnBrk="1" hangingPunct="1">
              <a:defRPr/>
            </a:pPr>
            <a:r>
              <a:rPr lang="en-US" sz="1400" dirty="0" smtClean="0"/>
              <a:t>What can you follow up on?</a:t>
            </a:r>
          </a:p>
          <a:p>
            <a:pPr marL="231775" indent="-231775" eaLnBrk="1" hangingPunct="1">
              <a:defRPr/>
            </a:pPr>
            <a:endParaRPr lang="en-US" sz="14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06363"/>
            <a:ext cx="8229600" cy="57943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defRPr/>
            </a:pPr>
            <a:r>
              <a:rPr lang="en-US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“My Ideas” is for questions, brainstorming…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C:\Users\Debbie\Documents\1.Debbie\NoodleTools\Tutorials\Students\2012\2012 imagesNotes\second\notecard_copypas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5" y="635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609600" y="5334000"/>
            <a:ext cx="7620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You’ll get quotes and attribution right!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2057400" y="166688"/>
            <a:ext cx="487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Then start to mark it up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C:\Users\Debbie\Documents\1.Debbie\NoodleTools\Tutorials\Students\2012\2012 imagesNotes\second\notecard_r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1905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What is </a:t>
            </a:r>
            <a:r>
              <a:rPr lang="en-US" smtClean="0">
                <a:solidFill>
                  <a:srgbClr val="2A475C"/>
                </a:solidFill>
                <a:ea typeface="ＭＳ Ｐゴシック" pitchFamily="34" charset="-128"/>
              </a:rPr>
              <a:t>NoodleTools?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248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smtClean="0">
                <a:solidFill>
                  <a:schemeClr val="folHlink"/>
                </a:solidFill>
                <a:ea typeface="ＭＳ Ｐゴシック" pitchFamily="34" charset="-128"/>
              </a:rPr>
              <a:t>Gather, organize, think, create</a:t>
            </a:r>
          </a:p>
          <a:p>
            <a:pPr eaLnBrk="1" hangingPunct="1"/>
            <a:r>
              <a:rPr lang="en-US" sz="2600" smtClean="0">
                <a:ea typeface="ＭＳ Ｐゴシック" pitchFamily="34" charset="-128"/>
              </a:rPr>
              <a:t>Begin a working bibliography</a:t>
            </a:r>
          </a:p>
          <a:p>
            <a:pPr eaLnBrk="1" hangingPunct="1"/>
            <a:r>
              <a:rPr lang="en-US" sz="2600" smtClean="0">
                <a:ea typeface="ＭＳ Ｐゴシック" pitchFamily="34" charset="-128"/>
              </a:rPr>
              <a:t>Copy-and-paste relevant quotes onto notecards</a:t>
            </a:r>
          </a:p>
          <a:p>
            <a:pPr eaLnBrk="1" hangingPunct="1"/>
            <a:r>
              <a:rPr lang="en-US" sz="2600" smtClean="0">
                <a:ea typeface="ＭＳ Ｐゴシック" pitchFamily="34" charset="-128"/>
              </a:rPr>
              <a:t>Paraphrase the author</a:t>
            </a:r>
            <a:r>
              <a:rPr lang="ja-JP" altLang="en-US" sz="2600" smtClean="0">
                <a:ea typeface="ＭＳ Ｐゴシック" pitchFamily="34" charset="-128"/>
              </a:rPr>
              <a:t>’</a:t>
            </a:r>
            <a:r>
              <a:rPr lang="en-US" altLang="ja-JP" sz="2600" smtClean="0">
                <a:ea typeface="ＭＳ Ｐゴシック" pitchFamily="34" charset="-128"/>
              </a:rPr>
              <a:t>s words</a:t>
            </a:r>
          </a:p>
          <a:p>
            <a:pPr eaLnBrk="1" hangingPunct="1"/>
            <a:r>
              <a:rPr lang="en-US" sz="2600" smtClean="0">
                <a:ea typeface="ＭＳ Ｐゴシック" pitchFamily="34" charset="-128"/>
              </a:rPr>
              <a:t>Analyze, question and add your own ideas</a:t>
            </a:r>
          </a:p>
          <a:p>
            <a:pPr eaLnBrk="1" hangingPunct="1"/>
            <a:r>
              <a:rPr lang="en-US" sz="2600" smtClean="0">
                <a:ea typeface="ＭＳ Ｐゴシック" pitchFamily="34" charset="-128"/>
              </a:rPr>
              <a:t>Tag and pile your notes – what emerges? </a:t>
            </a:r>
          </a:p>
          <a:p>
            <a:pPr eaLnBrk="1" hangingPunct="1"/>
            <a:r>
              <a:rPr lang="en-US" sz="2600" smtClean="0">
                <a:ea typeface="ＭＳ Ｐゴシック" pitchFamily="34" charset="-128"/>
              </a:rPr>
              <a:t>Create an outline, add piles – reorder and experiment!</a:t>
            </a:r>
          </a:p>
          <a:p>
            <a:pPr eaLnBrk="1" hangingPunct="1"/>
            <a:r>
              <a:rPr lang="en-US" sz="2600" smtClean="0">
                <a:ea typeface="ＭＳ Ｐゴシック" pitchFamily="34" charset="-128"/>
              </a:rPr>
              <a:t>Create [essay, speech, product…] with a bibliography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461963" y="4953000"/>
            <a:ext cx="7996237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Close reading boosts your comprehension</a:t>
            </a:r>
          </a:p>
        </p:txBody>
      </p:sp>
      <p:sp>
        <p:nvSpPr>
          <p:cNvPr id="5" name="Oval 4"/>
          <p:cNvSpPr/>
          <p:nvPr/>
        </p:nvSpPr>
        <p:spPr>
          <a:xfrm>
            <a:off x="3352800" y="533400"/>
            <a:ext cx="990600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3457575" y="152400"/>
            <a:ext cx="733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Help</a:t>
            </a:r>
            <a:endParaRPr lang="en-US" b="1">
              <a:solidFill>
                <a:srgbClr val="3399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1" name="Rectangle 8"/>
          <p:cNvSpPr>
            <a:spLocks noChangeArrowheads="1"/>
          </p:cNvSpPr>
          <p:nvPr/>
        </p:nvSpPr>
        <p:spPr bwMode="auto">
          <a:xfrm>
            <a:off x="2743200" y="381000"/>
            <a:ext cx="4191000" cy="709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Explain it to yourself</a:t>
            </a:r>
          </a:p>
        </p:txBody>
      </p:sp>
      <p:sp>
        <p:nvSpPr>
          <p:cNvPr id="2" name="Oval 1"/>
          <p:cNvSpPr/>
          <p:nvPr/>
        </p:nvSpPr>
        <p:spPr>
          <a:xfrm>
            <a:off x="7620000" y="1447800"/>
            <a:ext cx="990600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6886575" y="1531938"/>
            <a:ext cx="733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Help</a:t>
            </a:r>
            <a:endParaRPr lang="en-US" b="1">
              <a:solidFill>
                <a:srgbClr val="3399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006475" y="3962400"/>
            <a:ext cx="6934200" cy="19812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schemeClr val="tx2"/>
                </a:solidFill>
              </a:rPr>
              <a:t>If you have trouble identifying a main idea: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400" dirty="0">
                <a:solidFill>
                  <a:schemeClr val="tx2"/>
                </a:solidFill>
              </a:rPr>
              <a:t>Reread the quote to get the “gist.” 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400" dirty="0">
                <a:solidFill>
                  <a:schemeClr val="tx2"/>
                </a:solidFill>
              </a:rPr>
              <a:t>Is there more than one main idea? If so, just split your quote into two notecards.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7618413" y="3886200"/>
            <a:ext cx="990600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6883400" y="3970338"/>
            <a:ext cx="7350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Help</a:t>
            </a:r>
            <a:endParaRPr lang="en-US" b="1">
              <a:solidFill>
                <a:srgbClr val="339966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3" name="Rectangle 8"/>
          <p:cNvSpPr>
            <a:spLocks noChangeArrowheads="1"/>
          </p:cNvSpPr>
          <p:nvPr/>
        </p:nvSpPr>
        <p:spPr bwMode="auto">
          <a:xfrm>
            <a:off x="1271588" y="3810000"/>
            <a:ext cx="6600825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Use “My Ideas” in a flexible 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Rectangle 8"/>
          <p:cNvSpPr>
            <a:spLocks noChangeArrowheads="1"/>
          </p:cNvSpPr>
          <p:nvPr/>
        </p:nvSpPr>
        <p:spPr bwMode="auto">
          <a:xfrm>
            <a:off x="533400" y="1143000"/>
            <a:ext cx="3657600" cy="2514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If your note isn’t linked to a source, find it in this list of all your 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1" name="Rectangle 8"/>
          <p:cNvSpPr>
            <a:spLocks noChangeArrowheads="1"/>
          </p:cNvSpPr>
          <p:nvPr/>
        </p:nvSpPr>
        <p:spPr bwMode="auto">
          <a:xfrm>
            <a:off x="609600" y="228600"/>
            <a:ext cx="5181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If you can, add a tag now…</a:t>
            </a:r>
          </a:p>
        </p:txBody>
      </p:sp>
      <p:sp>
        <p:nvSpPr>
          <p:cNvPr id="6" name="Oval 5"/>
          <p:cNvSpPr/>
          <p:nvPr/>
        </p:nvSpPr>
        <p:spPr>
          <a:xfrm>
            <a:off x="5791200" y="914400"/>
            <a:ext cx="1143000" cy="9588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ounded Rectangle 1"/>
          <p:cNvSpPr/>
          <p:nvPr/>
        </p:nvSpPr>
        <p:spPr>
          <a:xfrm>
            <a:off x="4191000" y="990600"/>
            <a:ext cx="1295400" cy="2667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8676" name="Rectangle 8"/>
          <p:cNvSpPr>
            <a:spLocks noChangeArrowheads="1"/>
          </p:cNvSpPr>
          <p:nvPr/>
        </p:nvSpPr>
        <p:spPr bwMode="auto">
          <a:xfrm>
            <a:off x="609600" y="228600"/>
            <a:ext cx="73152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…when you know more it will be easier!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9" name="Rectangle 8"/>
          <p:cNvSpPr>
            <a:spLocks noChangeArrowheads="1"/>
          </p:cNvSpPr>
          <p:nvPr/>
        </p:nvSpPr>
        <p:spPr bwMode="auto">
          <a:xfrm>
            <a:off x="114300" y="5638800"/>
            <a:ext cx="8915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Your new notecards are waiting on the tabletop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" y="1698625"/>
            <a:ext cx="914400" cy="1676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29200" y="76200"/>
            <a:ext cx="9144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3" name="Rectangle 9"/>
          <p:cNvSpPr>
            <a:spLocks noChangeArrowheads="1"/>
          </p:cNvSpPr>
          <p:nvPr/>
        </p:nvSpPr>
        <p:spPr bwMode="auto">
          <a:xfrm>
            <a:off x="152400" y="5562600"/>
            <a:ext cx="8839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>
                <a:solidFill>
                  <a:schemeClr val="tx2"/>
                </a:solidFill>
              </a:rPr>
              <a:t>Add colors and cues to remind yourself what needs to be done and what’s important.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90600" y="914400"/>
            <a:ext cx="6858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defRPr/>
            </a:pPr>
            <a:r>
              <a:rPr lang="en-US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Your work is organized into projects.</a:t>
            </a:r>
          </a:p>
        </p:txBody>
      </p:sp>
      <p:sp>
        <p:nvSpPr>
          <p:cNvPr id="4100" name="Line 9"/>
          <p:cNvSpPr>
            <a:spLocks noChangeShapeType="1"/>
          </p:cNvSpPr>
          <p:nvPr/>
        </p:nvSpPr>
        <p:spPr bwMode="auto">
          <a:xfrm flipH="1" flipV="1">
            <a:off x="1752600" y="3962400"/>
            <a:ext cx="91440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1" name="Line 9"/>
          <p:cNvSpPr>
            <a:spLocks noChangeShapeType="1"/>
          </p:cNvSpPr>
          <p:nvPr/>
        </p:nvSpPr>
        <p:spPr bwMode="auto">
          <a:xfrm flipV="1">
            <a:off x="6858000" y="1676400"/>
            <a:ext cx="1447800" cy="3733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493713" y="5257800"/>
            <a:ext cx="815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4EA202"/>
                </a:solidFill>
              </a:rPr>
              <a:t>Open an existing project …or start a new 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7" name="Rectangle 9"/>
          <p:cNvSpPr>
            <a:spLocks noChangeArrowheads="1"/>
          </p:cNvSpPr>
          <p:nvPr/>
        </p:nvSpPr>
        <p:spPr bwMode="auto">
          <a:xfrm>
            <a:off x="990600" y="5638800"/>
            <a:ext cx="7086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Search tags to highlight related ideas</a:t>
            </a:r>
          </a:p>
        </p:txBody>
      </p:sp>
      <p:sp>
        <p:nvSpPr>
          <p:cNvPr id="4" name="Oval 3"/>
          <p:cNvSpPr/>
          <p:nvPr/>
        </p:nvSpPr>
        <p:spPr>
          <a:xfrm>
            <a:off x="5943600" y="838200"/>
            <a:ext cx="1524000" cy="7842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1" name="Rectangle 9"/>
          <p:cNvSpPr>
            <a:spLocks noChangeArrowheads="1"/>
          </p:cNvSpPr>
          <p:nvPr/>
        </p:nvSpPr>
        <p:spPr bwMode="auto">
          <a:xfrm>
            <a:off x="228600" y="5643563"/>
            <a:ext cx="8763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>
                <a:solidFill>
                  <a:schemeClr val="tx2"/>
                </a:solidFill>
              </a:rPr>
              <a:t>Create a new pile from your highlighted notecards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5" name="Rectangle 9"/>
          <p:cNvSpPr>
            <a:spLocks noChangeArrowheads="1"/>
          </p:cNvSpPr>
          <p:nvPr/>
        </p:nvSpPr>
        <p:spPr bwMode="auto">
          <a:xfrm>
            <a:off x="76200" y="5638800"/>
            <a:ext cx="89154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>
                <a:solidFill>
                  <a:schemeClr val="tx2"/>
                </a:solidFill>
              </a:rPr>
              <a:t>Piles are possible subtopics for an outline</a:t>
            </a:r>
          </a:p>
        </p:txBody>
      </p:sp>
      <p:sp>
        <p:nvSpPr>
          <p:cNvPr id="14" name="Oval 13"/>
          <p:cNvSpPr/>
          <p:nvPr/>
        </p:nvSpPr>
        <p:spPr>
          <a:xfrm>
            <a:off x="3962400" y="3733800"/>
            <a:ext cx="723900" cy="7080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24350" y="2971800"/>
            <a:ext cx="723900" cy="7080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838700" y="3733800"/>
            <a:ext cx="723900" cy="7080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19" name="Rectangle 6"/>
          <p:cNvSpPr>
            <a:spLocks noChangeArrowheads="1"/>
          </p:cNvSpPr>
          <p:nvPr/>
        </p:nvSpPr>
        <p:spPr bwMode="auto">
          <a:xfrm>
            <a:off x="5791200" y="2590800"/>
            <a:ext cx="33464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Build your outline </a:t>
            </a:r>
          </a:p>
          <a:p>
            <a:pPr algn="ctr"/>
            <a:r>
              <a:rPr lang="en-US" sz="3200">
                <a:solidFill>
                  <a:schemeClr val="tx2"/>
                </a:solidFill>
              </a:rPr>
              <a:t>on-the-fly…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6172200" y="1219200"/>
            <a:ext cx="2667000" cy="2362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844" name="Rectangle 6"/>
          <p:cNvSpPr>
            <a:spLocks noChangeArrowheads="1"/>
          </p:cNvSpPr>
          <p:nvPr/>
        </p:nvSpPr>
        <p:spPr bwMode="auto">
          <a:xfrm>
            <a:off x="609600" y="59436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…or create it before you take notes.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28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67" name="Line 5"/>
          <p:cNvSpPr>
            <a:spLocks noChangeShapeType="1"/>
          </p:cNvSpPr>
          <p:nvPr/>
        </p:nvSpPr>
        <p:spPr bwMode="auto">
          <a:xfrm flipV="1">
            <a:off x="4267200" y="2819400"/>
            <a:ext cx="2438400" cy="1752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609600" y="5867400"/>
            <a:ext cx="80010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Drag notes and piles into your 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28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3700" y="990600"/>
            <a:ext cx="31432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3124200" y="4343400"/>
            <a:ext cx="56388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Watch your outline grow as you add notecards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0"/>
            <a:ext cx="6400800" cy="1143000"/>
          </a:xfrm>
        </p:spPr>
        <p:txBody>
          <a:bodyPr/>
          <a:lstStyle/>
          <a:p>
            <a:pPr eaLnBrk="1" hangingPunct="1"/>
            <a:r>
              <a:rPr lang="en-US" smtClean="0"/>
              <a:t>Organize flexibly and playfully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543800" cy="48006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400" dirty="0" smtClean="0"/>
              <a:t>What notes have similar titles or topics? </a:t>
            </a:r>
          </a:p>
          <a:p>
            <a:pPr eaLnBrk="1" hangingPunct="1">
              <a:defRPr/>
            </a:pPr>
            <a:r>
              <a:rPr lang="en-US" sz="2400" dirty="0" smtClean="0"/>
              <a:t>Pile them together</a:t>
            </a:r>
          </a:p>
          <a:p>
            <a:pPr eaLnBrk="1" hangingPunct="1">
              <a:defRPr/>
            </a:pPr>
            <a:r>
              <a:rPr lang="en-US" sz="2400" dirty="0" smtClean="0"/>
              <a:t>Add them to your outline</a:t>
            </a:r>
          </a:p>
          <a:p>
            <a:pPr algn="ctr" eaLnBrk="1" hangingPunct="1">
              <a:buFontTx/>
              <a:buNone/>
              <a:defRPr/>
            </a:pPr>
            <a:r>
              <a:rPr lang="en-US" sz="2400" dirty="0" smtClean="0">
                <a:solidFill>
                  <a:schemeClr val="folHlink"/>
                </a:solidFill>
              </a:rPr>
              <a:t>Experiment with the order, be curious!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400" dirty="0" smtClean="0"/>
              <a:t>What if I make new combinations of notes? </a:t>
            </a:r>
          </a:p>
          <a:p>
            <a:pPr eaLnBrk="1" hangingPunct="1">
              <a:defRPr/>
            </a:pPr>
            <a:r>
              <a:rPr lang="en-US" sz="2400" dirty="0" smtClean="0"/>
              <a:t>Search by one or more tags to find common ideas among notes</a:t>
            </a:r>
          </a:p>
          <a:p>
            <a:pPr eaLnBrk="1" hangingPunct="1">
              <a:defRPr/>
            </a:pPr>
            <a:r>
              <a:rPr lang="en-US" sz="2400" dirty="0" smtClean="0"/>
              <a:t>What other ways can I order my outline?</a:t>
            </a:r>
          </a:p>
          <a:p>
            <a:pPr eaLnBrk="1" hangingPunct="1">
              <a:defRPr/>
            </a:pPr>
            <a:r>
              <a:rPr lang="en-US" sz="2400" dirty="0" smtClean="0"/>
              <a:t>Do new grouping suggest new ways to analyze what I know?  New ideas?  New 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95550" y="0"/>
            <a:ext cx="6496050" cy="1143000"/>
          </a:xfrm>
        </p:spPr>
        <p:txBody>
          <a:bodyPr/>
          <a:lstStyle/>
          <a:p>
            <a:pPr eaLnBrk="1" hangingPunct="1"/>
            <a:r>
              <a:rPr lang="en-US" smtClean="0"/>
              <a:t>Review, reflect, reorder, revise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87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solidFill>
                  <a:schemeClr val="folHlink"/>
                </a:solidFill>
              </a:rPr>
              <a:t>When you think you’re done, take another look!</a:t>
            </a:r>
          </a:p>
          <a:p>
            <a:pPr eaLnBrk="1" hangingPunct="1"/>
            <a:r>
              <a:rPr lang="en-US" sz="2600" smtClean="0"/>
              <a:t>Can I add </a:t>
            </a:r>
            <a:r>
              <a:rPr lang="en-US" sz="2600" i="1" smtClean="0"/>
              <a:t>more tags </a:t>
            </a:r>
            <a:r>
              <a:rPr lang="en-US" sz="2600" smtClean="0"/>
              <a:t>now that I know more?</a:t>
            </a:r>
          </a:p>
          <a:p>
            <a:pPr lvl="1" eaLnBrk="1" hangingPunct="1"/>
            <a:r>
              <a:rPr lang="en-US" sz="2400" smtClean="0"/>
              <a:t>Label details, themes, concepts</a:t>
            </a:r>
          </a:p>
          <a:p>
            <a:pPr eaLnBrk="1" hangingPunct="1"/>
            <a:r>
              <a:rPr lang="en-US" sz="2600" smtClean="0"/>
              <a:t>Other ways to order my ideas?</a:t>
            </a:r>
          </a:p>
          <a:p>
            <a:pPr lvl="1" eaLnBrk="1" hangingPunct="1"/>
            <a:r>
              <a:rPr lang="en-US" sz="2400" smtClean="0"/>
              <a:t>Reorder by searching on 2-3 tags at once</a:t>
            </a:r>
          </a:p>
          <a:p>
            <a:pPr eaLnBrk="1" hangingPunct="1"/>
            <a:r>
              <a:rPr lang="en-US" sz="2600" smtClean="0"/>
              <a:t>Any loose ends?</a:t>
            </a:r>
            <a:br>
              <a:rPr lang="en-US" sz="2600" smtClean="0"/>
            </a:br>
            <a:endParaRPr lang="en-US" sz="2600" smtClean="0"/>
          </a:p>
          <a:p>
            <a:pPr eaLnBrk="1" hangingPunct="1">
              <a:buFontTx/>
              <a:buNone/>
            </a:pPr>
            <a:endParaRPr lang="en-US" sz="2600" smtClean="0"/>
          </a:p>
          <a:p>
            <a:pPr eaLnBrk="1" hangingPunct="1"/>
            <a:r>
              <a:rPr lang="en-US" sz="2600" smtClean="0"/>
              <a:t>Are there types of sources I missed</a:t>
            </a:r>
            <a:r>
              <a:rPr lang="en-US" sz="2400" smtClean="0"/>
              <a:t>?</a:t>
            </a:r>
          </a:p>
          <a:p>
            <a:pPr lvl="1" eaLnBrk="1" hangingPunct="1"/>
            <a:r>
              <a:rPr lang="en-US" sz="2400" smtClean="0"/>
              <a:t>Use           button to see the type and range of sources you used</a:t>
            </a:r>
          </a:p>
        </p:txBody>
      </p:sp>
      <p:pic>
        <p:nvPicPr>
          <p:cNvPr id="4" name="Picture 3" descr="6 Analysis_but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5848350"/>
            <a:ext cx="723900" cy="24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886200"/>
            <a:ext cx="1533525" cy="140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followu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855503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6705600" cy="914400"/>
          </a:xfrm>
          <a:noFill/>
        </p:spPr>
        <p:txBody>
          <a:bodyPr/>
          <a:lstStyle/>
          <a:p>
            <a:pPr eaLnBrk="1" hangingPunct="1"/>
            <a:r>
              <a:rPr lang="en-US" sz="3000" smtClean="0">
                <a:solidFill>
                  <a:schemeClr val="tx1"/>
                </a:solidFill>
              </a:rPr>
              <a:t>Don’t forget to follow </a:t>
            </a:r>
            <a:r>
              <a:rPr lang="en-US" sz="3000" smtClean="0">
                <a:solidFill>
                  <a:srgbClr val="FF3300"/>
                </a:solidFill>
              </a:rPr>
              <a:t>your</a:t>
            </a:r>
            <a:r>
              <a:rPr lang="en-US" sz="3000" smtClean="0">
                <a:solidFill>
                  <a:schemeClr val="tx1"/>
                </a:solidFill>
              </a:rPr>
              <a:t> </a:t>
            </a:r>
            <a:r>
              <a:rPr lang="en-US" sz="3000" smtClean="0">
                <a:solidFill>
                  <a:srgbClr val="FF3300"/>
                </a:solidFill>
              </a:rPr>
              <a:t>ideas</a:t>
            </a:r>
            <a:r>
              <a:rPr lang="en-US" sz="3000" smtClean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40964" name="Picture 4" descr="followup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295400"/>
            <a:ext cx="8516938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609600" y="3352800"/>
            <a:ext cx="6858000" cy="1143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304800" y="5334000"/>
            <a:ext cx="7696200" cy="10668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514600" y="146050"/>
            <a:ext cx="6477000" cy="46355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defRPr/>
            </a:pPr>
            <a:r>
              <a:rPr lang="en-US" sz="2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Manage your project from the Dashboard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22225"/>
            <a:ext cx="1905000" cy="4349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519113" y="685800"/>
            <a:ext cx="8105775" cy="609600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/>
          <a:lstStyle/>
          <a:p>
            <a:pPr eaLnBrk="1" hangingPunct="1"/>
            <a:r>
              <a:rPr lang="en-US" sz="3000" smtClean="0"/>
              <a:t>It’s easy to add more sources if you need to!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8" descr="C:\Users\Debbie\Documents\1.Debbie\NoodleTools\Tutorials\Students\2012\2012 imagesNotes\second\archiv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525" y="1595438"/>
            <a:ext cx="8107363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Oval 9"/>
          <p:cNvSpPr>
            <a:spLocks noChangeArrowheads="1"/>
          </p:cNvSpPr>
          <p:nvPr/>
        </p:nvSpPr>
        <p:spPr bwMode="auto">
          <a:xfrm>
            <a:off x="504825" y="3048000"/>
            <a:ext cx="17526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990600" y="5334000"/>
            <a:ext cx="7162800" cy="762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…and your work can never get lost!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362200" y="152400"/>
            <a:ext cx="6629400" cy="762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You can create a portfolio over time…</a:t>
            </a:r>
          </a:p>
        </p:txBody>
      </p:sp>
      <p:sp>
        <p:nvSpPr>
          <p:cNvPr id="43014" name="Oval 9"/>
          <p:cNvSpPr>
            <a:spLocks noChangeArrowheads="1"/>
          </p:cNvSpPr>
          <p:nvPr/>
        </p:nvSpPr>
        <p:spPr bwMode="auto">
          <a:xfrm>
            <a:off x="6553200" y="4724400"/>
            <a:ext cx="2071688" cy="5381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your “noodle”!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086600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chemeClr val="folHlink"/>
                </a:solidFill>
              </a:rPr>
              <a:t>Stay organized, feel successful</a:t>
            </a:r>
          </a:p>
          <a:p>
            <a:pPr eaLnBrk="1" hangingPunct="1"/>
            <a:r>
              <a:rPr lang="en-US" sz="2800" smtClean="0"/>
              <a:t>Access your work from home and school</a:t>
            </a:r>
          </a:p>
          <a:p>
            <a:pPr eaLnBrk="1" hangingPunct="1"/>
            <a:r>
              <a:rPr lang="en-US" sz="2800" smtClean="0"/>
              <a:t>Safeguard against accidental plagiarism</a:t>
            </a:r>
          </a:p>
          <a:p>
            <a:pPr eaLnBrk="1" hangingPunct="1"/>
            <a:r>
              <a:rPr lang="en-US" sz="2800" smtClean="0"/>
              <a:t>Spend your time thinking and creating (not on commas)</a:t>
            </a:r>
          </a:p>
          <a:p>
            <a:pPr eaLnBrk="1" hangingPunct="1"/>
            <a:r>
              <a:rPr lang="en-US" sz="2800" smtClean="0"/>
              <a:t>Get curious, feel creative…have fun!</a:t>
            </a:r>
          </a:p>
          <a:p>
            <a:pPr eaLnBrk="1" hangingPunct="1">
              <a:buFontTx/>
              <a:buNone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“Noodle” time…start thinking!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Questions?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5486400" y="5943600"/>
            <a:ext cx="289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2"/>
                </a:solidFill>
              </a:rPr>
              <a:t>For more teaching ideas: 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support [at] noodletools [dot] 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41288" y="381000"/>
            <a:ext cx="7391400" cy="2362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029200" y="457200"/>
            <a:ext cx="40386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defRPr/>
            </a:pPr>
            <a:r>
              <a:rPr lang="en-US" sz="2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Find “big picture” info here: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Research question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Assignments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Group members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76200" y="2873375"/>
            <a:ext cx="1905000" cy="1981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638800" y="152400"/>
            <a:ext cx="3314700" cy="19812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defRPr/>
            </a:pPr>
            <a:r>
              <a:rPr lang="en-US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All your work is here including a record of what you’ve done!</a:t>
            </a:r>
          </a:p>
        </p:txBody>
      </p:sp>
      <p:pic>
        <p:nvPicPr>
          <p:cNvPr id="7173" name="Picture 2" descr="C:\Users\Debbie\AppData\Local\Temp\SNAGHTML40d39b6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286000"/>
            <a:ext cx="3427413" cy="425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3695700" y="990600"/>
            <a:ext cx="1752600" cy="7556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5" name="Line 9"/>
          <p:cNvSpPr>
            <a:spLocks noChangeShapeType="1"/>
          </p:cNvSpPr>
          <p:nvPr/>
        </p:nvSpPr>
        <p:spPr bwMode="auto">
          <a:xfrm>
            <a:off x="5029200" y="1676400"/>
            <a:ext cx="6096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905000" y="2895600"/>
            <a:ext cx="7162800" cy="1981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905000" y="2133600"/>
            <a:ext cx="7086600" cy="6477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defRPr/>
            </a:pPr>
            <a:r>
              <a:rPr lang="en-US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You can add reminders to yourself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76200" y="4800600"/>
            <a:ext cx="8991600" cy="1981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8600" y="4191000"/>
            <a:ext cx="8670925" cy="4191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defRPr/>
            </a:pPr>
            <a:r>
              <a:rPr lang="en-US" sz="2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Read feedback … then revise in an organized 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43425" y="4648200"/>
            <a:ext cx="35814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defRPr/>
            </a:pPr>
            <a:r>
              <a:rPr lang="en-US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See feedback right on your notecard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5924550"/>
            <a:ext cx="3048000" cy="628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406B8C"/>
      </a:dk1>
      <a:lt1>
        <a:srgbClr val="FFFFFF"/>
      </a:lt1>
      <a:dk2>
        <a:srgbClr val="2A475C"/>
      </a:dk2>
      <a:lt2>
        <a:srgbClr val="808080"/>
      </a:lt2>
      <a:accent1>
        <a:srgbClr val="BBE0E3"/>
      </a:accent1>
      <a:accent2>
        <a:srgbClr val="1E5C99"/>
      </a:accent2>
      <a:accent3>
        <a:srgbClr val="FFFFFF"/>
      </a:accent3>
      <a:accent4>
        <a:srgbClr val="355A77"/>
      </a:accent4>
      <a:accent5>
        <a:srgbClr val="DAEDEF"/>
      </a:accent5>
      <a:accent6>
        <a:srgbClr val="1A538A"/>
      </a:accent6>
      <a:hlink>
        <a:srgbClr val="84AAC6"/>
      </a:hlink>
      <a:folHlink>
        <a:srgbClr val="4EA20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1E5C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1A538A"/>
        </a:accent6>
        <a:hlink>
          <a:srgbClr val="84AAC6"/>
        </a:hlink>
        <a:folHlink>
          <a:srgbClr val="4EA20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2E4D64"/>
        </a:dk2>
        <a:lt2>
          <a:srgbClr val="808080"/>
        </a:lt2>
        <a:accent1>
          <a:srgbClr val="BBE0E3"/>
        </a:accent1>
        <a:accent2>
          <a:srgbClr val="1E5C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1A538A"/>
        </a:accent6>
        <a:hlink>
          <a:srgbClr val="84AAC6"/>
        </a:hlink>
        <a:folHlink>
          <a:srgbClr val="4EA20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286A46"/>
        </a:dk2>
        <a:lt2>
          <a:srgbClr val="808080"/>
        </a:lt2>
        <a:accent1>
          <a:srgbClr val="BBE0E3"/>
        </a:accent1>
        <a:accent2>
          <a:srgbClr val="1E5C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1A538A"/>
        </a:accent6>
        <a:hlink>
          <a:srgbClr val="84AAC6"/>
        </a:hlink>
        <a:folHlink>
          <a:srgbClr val="4EA20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406B8C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1E5C99"/>
        </a:accent2>
        <a:accent3>
          <a:srgbClr val="FFFFFF"/>
        </a:accent3>
        <a:accent4>
          <a:srgbClr val="355A77"/>
        </a:accent4>
        <a:accent5>
          <a:srgbClr val="DAEDEF"/>
        </a:accent5>
        <a:accent6>
          <a:srgbClr val="1A538A"/>
        </a:accent6>
        <a:hlink>
          <a:srgbClr val="84AAC6"/>
        </a:hlink>
        <a:folHlink>
          <a:srgbClr val="4EA2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6756</TotalTime>
  <Words>729</Words>
  <Application>Microsoft Office PowerPoint</Application>
  <PresentationFormat>On-screen Show (4:3)</PresentationFormat>
  <Paragraphs>137</Paragraphs>
  <Slides>43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Arial</vt:lpstr>
      <vt:lpstr>ＭＳ Ｐゴシック</vt:lpstr>
      <vt:lpstr>Default Design</vt:lpstr>
      <vt:lpstr>NoodleTools  Helps you stay organized</vt:lpstr>
      <vt:lpstr>What is NoodleTools?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Organize flexibly and playfully</vt:lpstr>
      <vt:lpstr>Review, reflect, reorder, revise</vt:lpstr>
      <vt:lpstr>Don’t forget to follow your ideas!</vt:lpstr>
      <vt:lpstr>It’s easy to add more sources if you need to!</vt:lpstr>
      <vt:lpstr>Slide 41</vt:lpstr>
      <vt:lpstr>Use your “noodle”!</vt:lpstr>
      <vt:lpstr>“Noodle” time…start thinking!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ddupree</cp:lastModifiedBy>
  <cp:revision>184</cp:revision>
  <dcterms:created xsi:type="dcterms:W3CDTF">2007-12-10T04:27:40Z</dcterms:created>
  <dcterms:modified xsi:type="dcterms:W3CDTF">2013-10-23T17:43:05Z</dcterms:modified>
</cp:coreProperties>
</file>